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63" r:id="rId1"/>
    <p:sldMasterId id="2147485979" r:id="rId2"/>
    <p:sldMasterId id="2147485993" r:id="rId3"/>
    <p:sldMasterId id="2147486008" r:id="rId4"/>
  </p:sldMasterIdLst>
  <p:notesMasterIdLst>
    <p:notesMasterId r:id="rId42"/>
  </p:notesMasterIdLst>
  <p:sldIdLst>
    <p:sldId id="660" r:id="rId5"/>
    <p:sldId id="663" r:id="rId6"/>
    <p:sldId id="290" r:id="rId7"/>
    <p:sldId id="257" r:id="rId8"/>
    <p:sldId id="266" r:id="rId9"/>
    <p:sldId id="275" r:id="rId10"/>
    <p:sldId id="258" r:id="rId11"/>
    <p:sldId id="283" r:id="rId12"/>
    <p:sldId id="661" r:id="rId13"/>
    <p:sldId id="662" r:id="rId14"/>
    <p:sldId id="260" r:id="rId15"/>
    <p:sldId id="268" r:id="rId16"/>
    <p:sldId id="287" r:id="rId17"/>
    <p:sldId id="269" r:id="rId18"/>
    <p:sldId id="270" r:id="rId19"/>
    <p:sldId id="271" r:id="rId20"/>
    <p:sldId id="272" r:id="rId21"/>
    <p:sldId id="285" r:id="rId22"/>
    <p:sldId id="286" r:id="rId23"/>
    <p:sldId id="276" r:id="rId24"/>
    <p:sldId id="273" r:id="rId25"/>
    <p:sldId id="274" r:id="rId26"/>
    <p:sldId id="262" r:id="rId27"/>
    <p:sldId id="264" r:id="rId28"/>
    <p:sldId id="278" r:id="rId29"/>
    <p:sldId id="279" r:id="rId30"/>
    <p:sldId id="277" r:id="rId31"/>
    <p:sldId id="288" r:id="rId32"/>
    <p:sldId id="280" r:id="rId33"/>
    <p:sldId id="263" r:id="rId34"/>
    <p:sldId id="281" r:id="rId35"/>
    <p:sldId id="282" r:id="rId36"/>
    <p:sldId id="289" r:id="rId37"/>
    <p:sldId id="259" r:id="rId38"/>
    <p:sldId id="284" r:id="rId39"/>
    <p:sldId id="267" r:id="rId40"/>
    <p:sldId id="652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B4C0D-F3F4-4E84-B7E8-F2F737FA7311}" v="2" dt="2023-06-27T14:37:2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3671" autoAdjust="0"/>
  </p:normalViewPr>
  <p:slideViewPr>
    <p:cSldViewPr snapToGrid="0">
      <p:cViewPr varScale="1">
        <p:scale>
          <a:sx n="56" d="100"/>
          <a:sy n="56" d="100"/>
        </p:scale>
        <p:origin x="10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oby, Charlotte" userId="bf3d6bd8-f166-46a1-964c-bf7b72577bbd" providerId="ADAL" clId="{6B7B4C0D-F3F4-4E84-B7E8-F2F737FA7311}"/>
    <pc:docChg chg="custSel addSld modSld">
      <pc:chgData name="Looby, Charlotte" userId="bf3d6bd8-f166-46a1-964c-bf7b72577bbd" providerId="ADAL" clId="{6B7B4C0D-F3F4-4E84-B7E8-F2F737FA7311}" dt="2023-06-27T14:37:24.131" v="110"/>
      <pc:docMkLst>
        <pc:docMk/>
      </pc:docMkLst>
      <pc:sldChg chg="addSp modSp mod">
        <pc:chgData name="Looby, Charlotte" userId="bf3d6bd8-f166-46a1-964c-bf7b72577bbd" providerId="ADAL" clId="{6B7B4C0D-F3F4-4E84-B7E8-F2F737FA7311}" dt="2023-06-27T14:16:09.340" v="108" actId="122"/>
        <pc:sldMkLst>
          <pc:docMk/>
          <pc:sldMk cId="2165220853" sldId="267"/>
        </pc:sldMkLst>
        <pc:spChg chg="add mod">
          <ac:chgData name="Looby, Charlotte" userId="bf3d6bd8-f166-46a1-964c-bf7b72577bbd" providerId="ADAL" clId="{6B7B4C0D-F3F4-4E84-B7E8-F2F737FA7311}" dt="2023-06-27T14:16:09.340" v="108" actId="122"/>
          <ac:spMkLst>
            <pc:docMk/>
            <pc:sldMk cId="2165220853" sldId="267"/>
            <ac:spMk id="4" creationId="{0B78DC84-4938-28C6-CBE4-18F51749934C}"/>
          </ac:spMkLst>
        </pc:spChg>
      </pc:sldChg>
      <pc:sldChg chg="modSp mod">
        <pc:chgData name="Looby, Charlotte" userId="bf3d6bd8-f166-46a1-964c-bf7b72577bbd" providerId="ADAL" clId="{6B7B4C0D-F3F4-4E84-B7E8-F2F737FA7311}" dt="2023-06-27T13:59:38.397" v="73" actId="20577"/>
        <pc:sldMkLst>
          <pc:docMk/>
          <pc:sldMk cId="14179200" sldId="277"/>
        </pc:sldMkLst>
        <pc:spChg chg="mod">
          <ac:chgData name="Looby, Charlotte" userId="bf3d6bd8-f166-46a1-964c-bf7b72577bbd" providerId="ADAL" clId="{6B7B4C0D-F3F4-4E84-B7E8-F2F737FA7311}" dt="2023-06-27T13:59:38.397" v="73" actId="20577"/>
          <ac:spMkLst>
            <pc:docMk/>
            <pc:sldMk cId="14179200" sldId="277"/>
            <ac:spMk id="3" creationId="{B7951C6C-C13C-ECD9-862B-2F16087038B3}"/>
          </ac:spMkLst>
        </pc:spChg>
      </pc:sldChg>
      <pc:sldChg chg="addSp new">
        <pc:chgData name="Looby, Charlotte" userId="bf3d6bd8-f166-46a1-964c-bf7b72577bbd" providerId="ADAL" clId="{6B7B4C0D-F3F4-4E84-B7E8-F2F737FA7311}" dt="2023-06-27T14:37:24.131" v="110"/>
        <pc:sldMkLst>
          <pc:docMk/>
          <pc:sldMk cId="741496706" sldId="663"/>
        </pc:sldMkLst>
        <pc:picChg chg="add">
          <ac:chgData name="Looby, Charlotte" userId="bf3d6bd8-f166-46a1-964c-bf7b72577bbd" providerId="ADAL" clId="{6B7B4C0D-F3F4-4E84-B7E8-F2F737FA7311}" dt="2023-06-27T14:37:24.131" v="110"/>
          <ac:picMkLst>
            <pc:docMk/>
            <pc:sldMk cId="741496706" sldId="663"/>
            <ac:picMk id="1026" creationId="{CBAC5C63-AB46-1AF7-E36F-44BE3F0FDE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ECA25-7DA3-4986-A022-465151C67B5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9F4-A774-41D3-AE34-5BAD37F45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dollar signs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dirty="0" err="1"/>
              <a:t>group_by</a:t>
            </a:r>
            <a:r>
              <a:rPr lang="en-US" dirty="0"/>
              <a:t> multiple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8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 of a continuous variable grouped by a categorical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8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Viewer pane, bottom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1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R or </a:t>
            </a:r>
            <a:r>
              <a:rPr lang="en-US" dirty="0" err="1"/>
              <a:t>Rstudio</a:t>
            </a:r>
            <a:r>
              <a:rPr lang="en-US" dirty="0"/>
              <a:t> downloaded?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is NOT REAL!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4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packages is what you do at the very beginning of an R script.</a:t>
            </a:r>
          </a:p>
          <a:p>
            <a:r>
              <a:rPr lang="en-US" dirty="0" err="1"/>
              <a:t>Rstudio</a:t>
            </a:r>
            <a:r>
              <a:rPr lang="en-US" dirty="0"/>
              <a:t>, open new R script and load packages up top. </a:t>
            </a:r>
            <a:r>
              <a:rPr lang="en-US" dirty="0" err="1"/>
              <a:t>Ctrl+shift+n</a:t>
            </a:r>
            <a:r>
              <a:rPr lang="en-US" dirty="0"/>
              <a:t> OR file -&gt; new file -&gt; R script. New script in “script editor” box.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Dbl</a:t>
            </a:r>
            <a:r>
              <a:rPr lang="en-US" dirty="0"/>
              <a:t> means double </a:t>
            </a:r>
            <a:r>
              <a:rPr lang="en-US" dirty="0" err="1"/>
              <a:t>classificiation</a:t>
            </a:r>
            <a:r>
              <a:rPr lang="en-US" dirty="0"/>
              <a:t>. “Double precision floating point number”. Basically interchangeable with integer.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3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-&gt; global options -&gt; code -&gt; display -&gt; “Rainbow parentheses”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D59F4-A774-41D3-AE34-5BAD37F456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8815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1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 userDrawn="1"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392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7324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 userDrawn="1"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0249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8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31355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45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76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1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56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6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46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63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Map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E9AF1-E1B5-4545-97D5-DEBD3F555475}"/>
              </a:ext>
            </a:extLst>
          </p:cNvPr>
          <p:cNvSpPr/>
          <p:nvPr/>
        </p:nvSpPr>
        <p:spPr bwMode="auto">
          <a:xfrm>
            <a:off x="0" y="1532034"/>
            <a:ext cx="12192000" cy="501684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4A9458-44E0-B648-B24A-8D3A24A7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12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/Blu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9C0D74-8215-E048-9311-E6F9AE523AC6}"/>
              </a:ext>
            </a:extLst>
          </p:cNvPr>
          <p:cNvSpPr/>
          <p:nvPr/>
        </p:nvSpPr>
        <p:spPr bwMode="auto">
          <a:xfrm>
            <a:off x="0" y="290800"/>
            <a:ext cx="12192000" cy="65672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4C29D-AA17-9A4A-B77F-9236F0F0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A47128-5E4A-7347-B36B-4896782A71A3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55EE6F6-18B2-BC46-A2EA-966E4151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484-49C5-8742-BDD2-DB1CE8628FFD}"/>
              </a:ext>
            </a:extLst>
          </p:cNvPr>
          <p:cNvSpPr txBox="1"/>
          <p:nvPr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B27A5716-B40A-A14A-9E04-14AB9C9C1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6145B452-1069-1E4A-A4E6-4302D1098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20"/>
          <a:stretch/>
        </p:blipFill>
        <p:spPr>
          <a:xfrm>
            <a:off x="2690054" y="2824"/>
            <a:ext cx="9544740" cy="6469888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09544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3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77FF2BB6-F88B-7845-AC4C-AA524A8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7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necklace&#10;&#10;Description automatically generated">
            <a:extLst>
              <a:ext uri="{FF2B5EF4-FFF2-40B4-BE49-F238E27FC236}">
                <a16:creationId xmlns:a16="http://schemas.microsoft.com/office/drawing/2014/main" id="{2956E69D-A1A3-5A41-88AC-98D706BC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0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7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6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3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57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0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7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0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Map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6794E-A6BE-2940-826C-679610EBB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5283200" y="2"/>
            <a:ext cx="6934821" cy="4663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81528-7BE5-8240-B3F7-7581CFA993BB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5BF82BD-0602-1845-B870-F0F9F857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79475-7FE7-704F-96FB-9C1D46D5F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5AC64515-2573-A54D-8C70-ABDEEAFCF5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8DA85-61E5-F64B-9F6A-DD9A4EF815BD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20801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346176"/>
            <a:ext cx="1450848" cy="438277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BE33F-0F18-3E4F-90D6-31ACAD4E1DC5}"/>
              </a:ext>
            </a:extLst>
          </p:cNvPr>
          <p:cNvSpPr/>
          <p:nvPr userDrawn="1"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197015B4-9CD5-1641-B9B6-4D3A7DAE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AC87EB9-7CB4-BC46-B487-92B6D475D2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125B5-A142-4545-B31A-7C0E86ED168B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370781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257" y="393057"/>
            <a:ext cx="6216748" cy="763285"/>
          </a:xfrm>
          <a:prstGeom prst="rect">
            <a:avLst/>
          </a:prstGeom>
          <a:noFill/>
        </p:spPr>
        <p:txBody>
          <a:bodyPr lIns="91440" rIns="91440"/>
          <a:lstStyle>
            <a:lvl1pPr algn="l">
              <a:defRPr b="1" i="0">
                <a:solidFill>
                  <a:schemeClr val="accent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253" y="1536699"/>
            <a:ext cx="6216747" cy="609600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1" charset="2"/>
              <a:buNone/>
              <a:defRPr sz="2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87257" y="2349499"/>
            <a:ext cx="4895948" cy="812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FDBB3-20AD-0642-85B4-30E9C29B1F61}"/>
              </a:ext>
            </a:extLst>
          </p:cNvPr>
          <p:cNvSpPr/>
          <p:nvPr userDrawn="1"/>
        </p:nvSpPr>
        <p:spPr>
          <a:xfrm>
            <a:off x="0" y="6513693"/>
            <a:ext cx="12192000" cy="350405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E6614-EFAC-4240-BEB1-45E0850FA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92" y="5275567"/>
            <a:ext cx="1608667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8EF52-B769-A649-BA3E-BCF06AC465D0}"/>
              </a:ext>
            </a:extLst>
          </p:cNvPr>
          <p:cNvSpPr txBox="1"/>
          <p:nvPr userDrawn="1"/>
        </p:nvSpPr>
        <p:spPr>
          <a:xfrm>
            <a:off x="1867242" y="6587219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ea typeface="ヒラギノ角ゴ Pro W3" pitchFamily="1" charset="-128"/>
                <a:cs typeface="Arial Narrow" panose="020B0604020202020204" pitchFamily="34" charset="0"/>
              </a:rPr>
              <a:t>RTI International is a trade name of Research Triangle Institute. RTI and the RTI logo are U.S. registered trademarks of Research Triangle Institute.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C9F1318-6B2A-574F-8BCD-1B6C15B60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725" y="6510529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www.rti.org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3B7433BA-EE6D-5E44-B352-CB0D4A4FA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0150"/>
            <a:ext cx="9501947" cy="6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7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2"/>
            <a:ext cx="11789664" cy="4729163"/>
          </a:xfrm>
          <a:prstGeom prst="rect">
            <a:avLst/>
          </a:prstGeom>
        </p:spPr>
        <p:txBody>
          <a:bodyPr/>
          <a:lstStyle>
            <a:lvl1pPr marL="300559" indent="-300559">
              <a:buFont typeface="Courier New" panose="02070309020205020404" pitchFamily="49" charset="0"/>
              <a:buChar char="o"/>
              <a:defRPr/>
            </a:lvl1pPr>
            <a:lvl2pPr marL="609585" indent="-309026">
              <a:buFont typeface="Arial" panose="020B0604020202020204" pitchFamily="34" charset="0"/>
              <a:buChar char="•"/>
              <a:defRPr/>
            </a:lvl2pPr>
            <a:lvl3pPr marL="905911" indent="-296326"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BCEA345-BB26-0B46-AD00-867C69FE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3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0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71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0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50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8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04F70DC9-7BBA-8045-B629-85546A2D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67"/>
          <a:stretch/>
        </p:blipFill>
        <p:spPr>
          <a:xfrm>
            <a:off x="2690055" y="2824"/>
            <a:ext cx="9501947" cy="64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611632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19200"/>
            <a:ext cx="611632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4C0BCCB-1C9C-B24C-B0E3-05CDDC7B9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1"/>
            <a:ext cx="11789664" cy="763285"/>
          </a:xfrm>
          <a:prstGeom prst="rect">
            <a:avLst/>
          </a:prstGeom>
        </p:spPr>
        <p:txBody>
          <a:bodyPr l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C1541A8-5C7E-6E46-ACBD-CE47CA8F7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49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3"/>
            <a:ext cx="11789664" cy="1280351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B3C36CA-EFDA-4F46-B4DF-F3F8B94C6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4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woman&#10;&#10;Description automatically generated">
            <a:extLst>
              <a:ext uri="{FF2B5EF4-FFF2-40B4-BE49-F238E27FC236}">
                <a16:creationId xmlns:a16="http://schemas.microsoft.com/office/drawing/2014/main" id="{0A4A30D0-0F66-5E47-A324-3313C852A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07"/>
          <a:stretch/>
        </p:blipFill>
        <p:spPr>
          <a:xfrm>
            <a:off x="0" y="7451"/>
            <a:ext cx="12192000" cy="3733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3200" y="2699904"/>
            <a:ext cx="9042400" cy="763285"/>
          </a:xfrm>
          <a:prstGeom prst="rect">
            <a:avLst/>
          </a:prstGeom>
          <a:noFill/>
        </p:spPr>
        <p:txBody>
          <a:bodyPr lIns="91440"/>
          <a:lstStyle>
            <a:lvl1pPr algn="l">
              <a:defRPr sz="28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134570B-76D0-6041-A2C8-63C68E61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61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A8A571F-8021-AD41-BEF0-8F5D84FB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5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35A3D7B-6B7C-ED4F-9433-DE249028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F6A6C95-5BEB-D74F-A2EA-6B392D9B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CE6D566-749E-3A4F-B010-9244406C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26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8A772A64-9A3E-A647-8BD3-6D1579C1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113"/>
          <a:stretch/>
        </p:blipFill>
        <p:spPr>
          <a:xfrm flipH="1">
            <a:off x="-1" y="2824"/>
            <a:ext cx="9508575" cy="6469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82881"/>
            <a:ext cx="6807200" cy="763285"/>
          </a:xfrm>
          <a:prstGeom prst="rect">
            <a:avLst/>
          </a:prstGeom>
        </p:spPr>
        <p:txBody>
          <a:bodyPr l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19200"/>
            <a:ext cx="6807200" cy="5175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6E97108-5B3A-1549-8EE2-D48DEAC59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9540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701800"/>
            <a:ext cx="11789664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8B3AD92-FD44-3C4D-855B-57B30FF2D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1"/>
            <a:ext cx="11789664" cy="763285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82884" y="1219200"/>
            <a:ext cx="5608321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1219200"/>
            <a:ext cx="5876544" cy="505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4DC99FE-BAF3-9B47-A974-E761F68C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11789664" cy="1280160"/>
          </a:xfrm>
          <a:prstGeom prst="rect">
            <a:avLst/>
          </a:prstGeom>
        </p:spPr>
        <p:txBody>
          <a:bodyPr lIns="9144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22720"/>
            <a:ext cx="463296" cy="292608"/>
          </a:xfrm>
          <a:prstGeom prst="rect">
            <a:avLst/>
          </a:prstGeom>
        </p:spPr>
        <p:txBody>
          <a:bodyPr/>
          <a:lstStyle/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80" y="1691640"/>
            <a:ext cx="5774944" cy="45821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7600" y="1691640"/>
            <a:ext cx="5774944" cy="4582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48B961D3-6572-F44B-BBD5-C4B1D0CD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  <p:sldLayoutId id="2147485975" r:id="rId12"/>
    <p:sldLayoutId id="2147485976" r:id="rId13"/>
    <p:sldLayoutId id="2147485977" r:id="rId14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0769B-938A-C542-923A-DB040D48BFA7}"/>
              </a:ext>
            </a:extLst>
          </p:cNvPr>
          <p:cNvSpPr/>
          <p:nvPr/>
        </p:nvSpPr>
        <p:spPr bwMode="auto">
          <a:xfrm>
            <a:off x="0" y="1081886"/>
            <a:ext cx="12192000" cy="559323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83FE0-0472-C648-976E-F4AEDEA52B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12"/>
          <a:stretch/>
        </p:blipFill>
        <p:spPr>
          <a:xfrm>
            <a:off x="0" y="-3161"/>
            <a:ext cx="12192000" cy="6840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074FC78F-EA34-4D6E-BE7D-A3935B744AF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fld id="{10DABE82-0F0B-4104-BFF9-C1E06061CEC4}" type="datetimeFigureOut">
              <a:rPr lang="en-US" smtClean="0"/>
              <a:t>6/27/2023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</p:sldLayoutIdLst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bg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1"/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1"/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A0FAE8-EC5B-E544-8559-C68F353E8179}"/>
              </a:ext>
            </a:extLst>
          </p:cNvPr>
          <p:cNvSpPr/>
          <p:nvPr/>
        </p:nvSpPr>
        <p:spPr>
          <a:xfrm>
            <a:off x="0" y="6510528"/>
            <a:ext cx="12192000" cy="353568"/>
          </a:xfrm>
          <a:prstGeom prst="rect">
            <a:avLst/>
          </a:prstGeom>
          <a:solidFill>
            <a:srgbClr val="0A35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182881"/>
            <a:ext cx="11789664" cy="763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" y="1217592"/>
            <a:ext cx="11789664" cy="515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668000" y="6510528"/>
            <a:ext cx="1524000" cy="3535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22720"/>
            <a:ext cx="463296" cy="29260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5EEC9-DDCC-B144-8594-B99EED853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867" y="6522720"/>
            <a:ext cx="15240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67" kern="1200" smtClean="0">
                <a:solidFill>
                  <a:schemeClr val="bg1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7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9" r:id="rId1"/>
    <p:sldLayoutId id="2147486010" r:id="rId2"/>
    <p:sldLayoutId id="2147486011" r:id="rId3"/>
    <p:sldLayoutId id="2147486012" r:id="rId4"/>
    <p:sldLayoutId id="2147486013" r:id="rId5"/>
    <p:sldLayoutId id="2147486014" r:id="rId6"/>
    <p:sldLayoutId id="2147486015" r:id="rId7"/>
    <p:sldLayoutId id="2147486016" r:id="rId8"/>
    <p:sldLayoutId id="2147486017" r:id="rId9"/>
    <p:sldLayoutId id="2147486018" r:id="rId10"/>
    <p:sldLayoutId id="2147486019" r:id="rId11"/>
    <p:sldLayoutId id="2147486020" r:id="rId12"/>
    <p:sldLayoutId id="2147486021" r:id="rId13"/>
    <p:sldLayoutId id="2147486022" r:id="rId14"/>
  </p:sldLayoutIdLst>
  <p:hf sldNum="0" hd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>
          <a:solidFill>
            <a:schemeClr val="accent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300559" indent="-300559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Courier New" panose="02070309020205020404" pitchFamily="49" charset="0"/>
        <a:buChar char="o"/>
        <a:defRPr sz="20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09585" indent="-3090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1800">
          <a:solidFill>
            <a:schemeClr val="bg2">
              <a:lumMod val="50000"/>
            </a:schemeClr>
          </a:solidFill>
          <a:latin typeface="+mn-lt"/>
          <a:cs typeface="+mn-cs"/>
        </a:defRPr>
      </a:lvl2pPr>
      <a:lvl3pPr marL="905911" indent="-296326" algn="l" rtl="0" eaLnBrk="1" fontAlgn="base" hangingPunct="1">
        <a:spcBef>
          <a:spcPct val="20000"/>
        </a:spcBef>
        <a:spcAft>
          <a:spcPct val="0"/>
        </a:spcAft>
        <a:buClrTx/>
        <a:buSzPct val="80000"/>
        <a:buFont typeface="System Font Regular"/>
        <a:buChar char="-"/>
        <a:defRPr sz="1600">
          <a:solidFill>
            <a:schemeClr val="bg2">
              <a:lumMod val="50000"/>
            </a:schemeClr>
          </a:solidFill>
          <a:latin typeface="+mn-lt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867">
          <a:solidFill>
            <a:schemeClr val="tx1"/>
          </a:solidFill>
          <a:latin typeface="+mn-lt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kableExtra/vignettes/awesome_table_in_html.html" TargetMode="External"/><Relationship Id="rId2" Type="http://schemas.openxmlformats.org/officeDocument/2006/relationships/hyperlink" Target="https://www.tidyverse.org/packages/" TargetMode="Externa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www.stat.columbia.edu/~tzheng/files/Rcolor.pdf" TargetMode="External"/><Relationship Id="rId4" Type="http://schemas.openxmlformats.org/officeDocument/2006/relationships/hyperlink" Target="https://r-graph-gallery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EB8-9086-D844-BC34-FAA8CF61F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102: Practical Applications of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3701-4F13-2D43-8283-D255363C9B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 Workshop – Tech</a:t>
            </a:r>
          </a:p>
          <a:p>
            <a:r>
              <a:rPr lang="en-US" dirty="0"/>
              <a:t>June 27, 2023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98B9-1639-C747-97DE-5D0A2FF5E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Charlotte Looby, clooby@rti.org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AEA3-0A09-C64F-98B4-6E3E04E76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222855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A83C-F056-364A-030A-B925BEDD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5E4EC-4C3D-88B0-2DD3-44B8B99C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2" y="1898754"/>
            <a:ext cx="11790362" cy="1404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0E3FE-68D9-A5D3-84CD-546AA98F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2" y="3653234"/>
            <a:ext cx="5132387" cy="137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58B72-E02B-BA23-E3CE-53952E71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3" y="1136553"/>
            <a:ext cx="2952750" cy="381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449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F8C-06D1-1BAA-133F-8498C929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32" y="0"/>
            <a:ext cx="10353762" cy="970450"/>
          </a:xfrm>
        </p:spPr>
        <p:txBody>
          <a:bodyPr/>
          <a:lstStyle/>
          <a:p>
            <a:r>
              <a:rPr lang="en-US" dirty="0"/>
              <a:t>Formatting Data -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A4C2-890F-0DD6-9C43-BF1D7EE0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32" y="1217103"/>
            <a:ext cx="10666922" cy="4423794"/>
          </a:xfrm>
        </p:spPr>
        <p:txBody>
          <a:bodyPr>
            <a:normAutofit/>
          </a:bodyPr>
          <a:lstStyle/>
          <a:p>
            <a:r>
              <a:rPr lang="en-US" dirty="0"/>
              <a:t>Depending on the format, some dates will be read from CSV files as character. These should be converted to classification “Date”. An R “Date” variable will be in the format YYYY-MM-DD.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First, check which format it’s currently 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Next, use the function </a:t>
            </a:r>
            <a:r>
              <a:rPr lang="en-US" dirty="0" err="1"/>
              <a:t>as.Date</a:t>
            </a:r>
            <a:r>
              <a:rPr lang="en-US" dirty="0"/>
              <a:t> to convert dob to Date classification in new variable </a:t>
            </a:r>
            <a:r>
              <a:rPr lang="en-US" dirty="0" err="1"/>
              <a:t>dob_new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for correct classification.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3E8DC-703C-CD9A-BB05-D6843215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4" y="5429526"/>
            <a:ext cx="2949795" cy="97127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671D1-B6CA-E0B6-CA6C-174B277E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" y="4388954"/>
            <a:ext cx="9373536" cy="3744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943F8-2840-A8B9-E2B1-87057C41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35" y="2927924"/>
            <a:ext cx="9946359" cy="5010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818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59D4-42B8-4777-CDAB-4938F86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63"/>
            <a:ext cx="10058400" cy="874342"/>
          </a:xfrm>
        </p:spPr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3BEE0-D93D-C512-82EC-0F4AB340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5455"/>
            <a:ext cx="10058400" cy="4502112"/>
          </a:xfrm>
        </p:spPr>
        <p:txBody>
          <a:bodyPr/>
          <a:lstStyle/>
          <a:p>
            <a:r>
              <a:rPr lang="en-US" dirty="0"/>
              <a:t>Now parts of the date can be extracted for 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EF1-C628-BCAC-34FE-8463259F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80" y="1876134"/>
            <a:ext cx="6167438" cy="3333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57E2C-A025-F10C-3EAD-28107D40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0" y="2298692"/>
            <a:ext cx="4187106" cy="514206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89B29-B807-00AA-AC3F-85922644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80" y="3289443"/>
            <a:ext cx="7334228" cy="333374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1A9A7-905A-1935-1683-1147A3791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80" y="3711211"/>
            <a:ext cx="8276468" cy="487518"/>
          </a:xfrm>
          <a:prstGeom prst="rect">
            <a:avLst/>
          </a:prstGeom>
          <a:ln w="9525">
            <a:solidFill>
              <a:srgbClr val="92D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D1521-9BDB-F3BC-5AE7-BB190D0F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80" y="4653579"/>
            <a:ext cx="5466080" cy="406452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E44669-59C5-4E8B-AB90-59FEE4A0C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80" y="5138654"/>
            <a:ext cx="2855884" cy="486108"/>
          </a:xfrm>
          <a:prstGeom prst="rect">
            <a:avLst/>
          </a:prstGeom>
          <a:ln w="9525">
            <a:solidFill>
              <a:srgbClr val="FF99CC"/>
            </a:solidFill>
          </a:ln>
        </p:spPr>
      </p:pic>
    </p:spTree>
    <p:extLst>
      <p:ext uri="{BB962C8B-B14F-4D97-AF65-F5344CB8AC3E}">
        <p14:creationId xmlns:p14="http://schemas.microsoft.com/office/powerpoint/2010/main" val="10605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5326-326D-9E55-6A17-7A615452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Dates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50ED-38F0-86F9-8643-EEDFED47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age using </a:t>
            </a:r>
            <a:r>
              <a:rPr lang="en-US" dirty="0" err="1"/>
              <a:t>Sys.Date</a:t>
            </a:r>
            <a:r>
              <a:rPr lang="en-US" dirty="0"/>
              <a:t>()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Divide by 365.25 days in a year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Round down and get the “floor” age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2C1B-32E1-68CD-B12D-FCE03048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" y="1680334"/>
            <a:ext cx="9810750" cy="4572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20DA8-11FF-B75C-FE70-D6576AEE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" y="2784752"/>
            <a:ext cx="6115050" cy="5429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D6F0A-67A2-3C1C-53F3-DBEDCD6C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" y="3795299"/>
            <a:ext cx="5876925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6259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FE08-8434-DB98-EECB-B0C5B430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- Addresses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49433-E341-5F97-B1C8-17B69682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5" y="1980952"/>
            <a:ext cx="2636239" cy="404423"/>
          </a:xfrm>
          <a:ln w="9525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49E66E-3B97-A89F-A9E6-A41B1EA6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6" y="2629254"/>
            <a:ext cx="11820525" cy="60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E493C-F4C4-16C9-40BB-3AABA36D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" y="3826931"/>
            <a:ext cx="8529090" cy="48306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27C75-506E-7C4D-55D5-671E61476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4485774"/>
            <a:ext cx="11877675" cy="571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9DD2D7-957A-6629-3AAD-B9F1363CACB4}"/>
              </a:ext>
            </a:extLst>
          </p:cNvPr>
          <p:cNvSpPr txBox="1"/>
          <p:nvPr/>
        </p:nvSpPr>
        <p:spPr>
          <a:xfrm>
            <a:off x="182880" y="1440146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Standardize format of inconsistent address formats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2533-E06D-D7FC-C7C6-60326729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3BA9-8544-9118-48B8-FF1AB990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check if all addresses have a valid state?</a:t>
            </a:r>
          </a:p>
          <a:p>
            <a:r>
              <a:rPr lang="en-US" dirty="0"/>
              <a:t>First, extract state from the address string using the word function</a:t>
            </a:r>
          </a:p>
          <a:p>
            <a:endParaRPr lang="en-US" dirty="0"/>
          </a:p>
          <a:p>
            <a:r>
              <a:rPr lang="en-US" dirty="0"/>
              <a:t>Next, use the %in% function to check if the state is in the </a:t>
            </a:r>
            <a:r>
              <a:rPr lang="en-US" dirty="0" err="1"/>
              <a:t>state.abb</a:t>
            </a:r>
            <a:r>
              <a:rPr lang="en-US" dirty="0"/>
              <a:t>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if there are any </a:t>
            </a:r>
            <a:r>
              <a:rPr lang="en-US" dirty="0" err="1"/>
              <a:t>state_valid</a:t>
            </a:r>
            <a:r>
              <a:rPr lang="en-US" dirty="0"/>
              <a:t>=FALSE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E3A25-26F9-8901-9E5F-9342C4D3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695716"/>
            <a:ext cx="11982450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C369-4B89-7A9F-E514-0DE22504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4" y="3395875"/>
            <a:ext cx="6738879" cy="33694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AE90A-7C0F-9C5E-8BAD-513C106C0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4" y="4271347"/>
            <a:ext cx="5355883" cy="9638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31051-CC6F-B712-2222-4BC0130BE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4" y="1915685"/>
            <a:ext cx="6849291" cy="32395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8523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D6B-95C2-7BBD-5C90-D91F30DD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41BB-259B-2F97-B7FB-0D157EC2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Uh oh, there are invalid states! What are they?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should “PE” actually be? Check out first few observations where this happens.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“PE” should actually be “PA”. Use </a:t>
            </a:r>
            <a:r>
              <a:rPr lang="en-US" dirty="0" err="1"/>
              <a:t>ifelse</a:t>
            </a:r>
            <a:r>
              <a:rPr lang="en-US" dirty="0"/>
              <a:t> statement to fix.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A5747-73F5-3646-76A9-48682C0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7" y="1571446"/>
            <a:ext cx="6198248" cy="7991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2D01-DBA6-C755-2419-298F1422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2732828"/>
            <a:ext cx="11458575" cy="581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F48D6-9498-B905-94C0-C51D146E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836771"/>
            <a:ext cx="6134457" cy="950212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287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8E5F-0DE4-1E70-45BA-0BC986F6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– Addresses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158B-1931-8E0F-FBF9-5C632AF1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fixes were done correctly.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1CB76-1AB9-871C-E8F9-647ED733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" y="1675911"/>
            <a:ext cx="7083345" cy="32442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83A1-F456-ACA4-8515-F755565C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" y="2273375"/>
            <a:ext cx="5812443" cy="107141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481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57FA-3C76-A2A3-60B7-00D058E8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74" y="102613"/>
            <a:ext cx="10353762" cy="970450"/>
          </a:xfrm>
        </p:spPr>
        <p:txBody>
          <a:bodyPr>
            <a:normAutofit/>
          </a:bodyPr>
          <a:lstStyle/>
          <a:p>
            <a:r>
              <a:rPr lang="en-US" i="1" dirty="0"/>
              <a:t>Yeah, but how would I do these things the </a:t>
            </a:r>
            <a:r>
              <a:rPr lang="en-US" i="1" dirty="0" err="1">
                <a:solidFill>
                  <a:srgbClr val="00B050"/>
                </a:solidFill>
              </a:rPr>
              <a:t>tidyverse</a:t>
            </a:r>
            <a:r>
              <a:rPr lang="en-US" i="1" dirty="0"/>
              <a:t> 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325D-FB44-85D2-E040-AA10FCF1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0175"/>
            <a:ext cx="10353762" cy="4488995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coding uses </a:t>
            </a:r>
            <a:r>
              <a:rPr lang="en-US" dirty="0">
                <a:solidFill>
                  <a:srgbClr val="00B050"/>
                </a:solidFill>
              </a:rPr>
              <a:t>pipes</a:t>
            </a:r>
            <a:r>
              <a:rPr lang="en-US" dirty="0"/>
              <a:t> from the </a:t>
            </a:r>
            <a:r>
              <a:rPr lang="en-US" dirty="0" err="1"/>
              <a:t>magrittr</a:t>
            </a:r>
            <a:r>
              <a:rPr lang="en-US" dirty="0"/>
              <a:t> package (get it?)</a:t>
            </a:r>
          </a:p>
          <a:p>
            <a:r>
              <a:rPr lang="en-US" dirty="0"/>
              <a:t>Forward pipe: %&gt;% 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Coding happens left-to-right instead of inside-to-out</a:t>
            </a:r>
          </a:p>
          <a:p>
            <a:r>
              <a:rPr lang="en-US" dirty="0"/>
              <a:t>Inside-to-out coding: “I arrived at the mall after driving there in my car, in which I fastened my seatbelt.”</a:t>
            </a:r>
          </a:p>
          <a:p>
            <a:r>
              <a:rPr lang="en-US" dirty="0"/>
              <a:t>Left-to-right coding : “I fastened my seatbelt, then drove my car to the mall.”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2B233-FD76-4B16-05BE-61E46486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00" y="1400175"/>
            <a:ext cx="2156051" cy="155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AA1-8A52-857A-87D0-A9F08D77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498111"/>
            <a:ext cx="4786044" cy="491899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020C9B-E7BF-A9FD-D4DE-CC2ABA3BDD3F}"/>
              </a:ext>
            </a:extLst>
          </p:cNvPr>
          <p:cNvCxnSpPr/>
          <p:nvPr/>
        </p:nvCxnSpPr>
        <p:spPr>
          <a:xfrm>
            <a:off x="5879737" y="4744060"/>
            <a:ext cx="65314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D4E5DC-0543-D08E-00B6-997D2642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05" y="4220188"/>
            <a:ext cx="3720831" cy="10477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9497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C6B-0A4E-BF1B-A16E-ADA25EB2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6" y="130125"/>
            <a:ext cx="10875435" cy="970450"/>
          </a:xfrm>
        </p:spPr>
        <p:txBody>
          <a:bodyPr>
            <a:normAutofit/>
          </a:bodyPr>
          <a:lstStyle/>
          <a:p>
            <a:r>
              <a:rPr lang="en-US" dirty="0"/>
              <a:t>Coding the 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/>
              <a:t> way – formatting data using pipes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B7E367-6C11-323F-428A-5C8158A3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093" y="2110326"/>
            <a:ext cx="7175500" cy="40640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87897-7523-72D2-F703-4FD5485F5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93" y="2710569"/>
            <a:ext cx="7594146" cy="3591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4905E-F23F-C7BF-C1DD-A125C619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093" y="3305471"/>
            <a:ext cx="6494689" cy="32473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C0EE9-F525-DA65-4CD1-ED43ED016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797" y="4792010"/>
            <a:ext cx="8041755" cy="116689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B4E8BD-E406-EF23-4B11-03D41D0245FA}"/>
              </a:ext>
            </a:extLst>
          </p:cNvPr>
          <p:cNvSpPr/>
          <p:nvPr/>
        </p:nvSpPr>
        <p:spPr>
          <a:xfrm>
            <a:off x="1857375" y="1916482"/>
            <a:ext cx="8414657" cy="20596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F7D40-506B-23AA-82AC-78841F59C041}"/>
              </a:ext>
            </a:extLst>
          </p:cNvPr>
          <p:cNvCxnSpPr>
            <a:cxnSpLocks/>
          </p:cNvCxnSpPr>
          <p:nvPr/>
        </p:nvCxnSpPr>
        <p:spPr>
          <a:xfrm>
            <a:off x="5739493" y="4200525"/>
            <a:ext cx="0" cy="3603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0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/rstats - I thought the &quot;if stats programs were cars&quot; meme needed tweaking.">
            <a:extLst>
              <a:ext uri="{FF2B5EF4-FFF2-40B4-BE49-F238E27FC236}">
                <a16:creationId xmlns:a16="http://schemas.microsoft.com/office/drawing/2014/main" id="{CBAC5C63-AB46-1AF7-E36F-44BE3F0F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38200"/>
            <a:ext cx="609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9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650-4E07-747C-5279-CD019BE6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#1: Formatting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BAC4-3945-A20C-23A3-5395CDE5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44600"/>
            <a:ext cx="10353762" cy="4368800"/>
          </a:xfrm>
        </p:spPr>
        <p:txBody>
          <a:bodyPr/>
          <a:lstStyle/>
          <a:p>
            <a:pPr marL="494100" indent="-457200">
              <a:buAutoNum type="arabicParenBoth"/>
            </a:pPr>
            <a:r>
              <a:rPr lang="en-US" sz="2400" dirty="0"/>
              <a:t>Format the variable “dob” to be a Date-type variable called “</a:t>
            </a:r>
            <a:r>
              <a:rPr lang="en-US" sz="2400" dirty="0" err="1"/>
              <a:t>dob_new</a:t>
            </a:r>
            <a:r>
              <a:rPr lang="en-US" sz="2400" dirty="0"/>
              <a:t>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Calculate the respondents’ current ages by creating their “floor” age.</a:t>
            </a:r>
          </a:p>
          <a:p>
            <a:pPr marL="494100" indent="-457200">
              <a:buAutoNum type="arabicParenBoth"/>
            </a:pPr>
            <a:r>
              <a:rPr lang="en-US" sz="2400" dirty="0"/>
              <a:t>Format the variable “address” to be a clearly formatted, “pretty” address.</a:t>
            </a:r>
          </a:p>
          <a:p>
            <a:pPr marL="494100" indent="-457200">
              <a:buAutoNum type="arabicParenBoth"/>
            </a:pPr>
            <a:r>
              <a:rPr lang="en-US" sz="2400" dirty="0"/>
              <a:t>Extract the state from that formatted address. Name the variable “state”.</a:t>
            </a:r>
          </a:p>
          <a:p>
            <a:pPr marL="494100" indent="-457200">
              <a:buAutoNum type="arabicParenBoth"/>
            </a:pPr>
            <a:r>
              <a:rPr lang="en-US" sz="2400" dirty="0"/>
              <a:t>Check for valid addresses. Fix any incorrect addresses using an </a:t>
            </a:r>
            <a:r>
              <a:rPr lang="en-US" sz="2400" dirty="0" err="1"/>
              <a:t>ifelse</a:t>
            </a:r>
            <a:r>
              <a:rPr lang="en-US" sz="2400" dirty="0"/>
              <a:t> statement. Check for valid addresses again to make sure it was done properly.</a:t>
            </a:r>
          </a:p>
          <a:p>
            <a:pPr marL="494100" indent="-457200">
              <a:buAutoNum type="arabicParenBoth"/>
            </a:pPr>
            <a:endParaRPr lang="en-US" dirty="0"/>
          </a:p>
          <a:p>
            <a:pPr marL="494100" indent="-4572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9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D771-19CD-6B5D-D261-056572E9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" y="248752"/>
            <a:ext cx="10678277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53E5-2D0B-4E76-6A94-C9B1F62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frequency table of number of children, including percentage</a:t>
            </a:r>
          </a:p>
          <a:p>
            <a:r>
              <a:rPr lang="en-US" dirty="0"/>
              <a:t>First, create a </a:t>
            </a:r>
            <a:r>
              <a:rPr lang="en-US" dirty="0" err="1"/>
              <a:t>data.frame</a:t>
            </a:r>
            <a:r>
              <a:rPr lang="en-US" dirty="0"/>
              <a:t> using the table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9AA43-122E-4DE1-6765-B433FAF8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7" y="2189652"/>
            <a:ext cx="8378008" cy="526761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BD79-6C9F-CC14-86D3-731F4E63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7" y="3060306"/>
            <a:ext cx="2290763" cy="257849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7726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E0EA-B090-49B1-92FD-D24EECA3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" y="94047"/>
            <a:ext cx="1195832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Frequency Table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F329-E1B6-6CAD-A642-0EDBA177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percentage, divide count by number of observations in the dataset, multiply by 100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B6AD-DA6D-8A74-EF75-4E06C1EF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" y="1771599"/>
            <a:ext cx="9089392" cy="380423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21F7F-1C7D-26E5-40C0-68FA77F7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3" y="2525090"/>
            <a:ext cx="2628900" cy="2209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A796-7502-F843-F53D-CF6C08A6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595" y="3629990"/>
            <a:ext cx="6676350" cy="119322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DA592-B05A-FC65-890E-5853D158C8C4}"/>
              </a:ext>
            </a:extLst>
          </p:cNvPr>
          <p:cNvSpPr txBox="1"/>
          <p:nvPr/>
        </p:nvSpPr>
        <p:spPr>
          <a:xfrm>
            <a:off x="4935309" y="2815772"/>
            <a:ext cx="360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 do the whole thing in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5165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B9E-AB8F-20CF-509B-7FD180FB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4" y="167458"/>
            <a:ext cx="11409680" cy="970450"/>
          </a:xfrm>
        </p:spPr>
        <p:txBody>
          <a:bodyPr>
            <a:noAutofit/>
          </a:bodyPr>
          <a:lstStyle/>
          <a:p>
            <a:r>
              <a:rPr lang="en-US" dirty="0"/>
              <a:t>Creating Summary Statistics – Other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725B-BD16-C25A-38BB-35BA62C5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15" y="1056640"/>
            <a:ext cx="10353762" cy="3870960"/>
          </a:xfrm>
        </p:spPr>
        <p:txBody>
          <a:bodyPr/>
          <a:lstStyle/>
          <a:p>
            <a:pPr marL="379800" indent="-342900"/>
            <a:r>
              <a:rPr lang="en-US" dirty="0"/>
              <a:t>Use aggregate function to get the median income by state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FD285-4629-E166-F755-EE4B9F46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3" y="1532592"/>
            <a:ext cx="9582386" cy="59069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E54A1-1FDE-07FB-E822-8A201B97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3" y="2334174"/>
            <a:ext cx="2710007" cy="13971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467F7-BC98-7FD0-93A8-7EF5D462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858" y="3429000"/>
            <a:ext cx="6576386" cy="107702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C9E19-A96D-03A6-8D9F-9C98D0361A3F}"/>
              </a:ext>
            </a:extLst>
          </p:cNvPr>
          <p:cNvSpPr txBox="1"/>
          <p:nvPr/>
        </p:nvSpPr>
        <p:spPr>
          <a:xfrm>
            <a:off x="5125858" y="2917731"/>
            <a:ext cx="338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Tidyverse</a:t>
            </a:r>
            <a:r>
              <a:rPr lang="en-US" sz="2000" dirty="0">
                <a:solidFill>
                  <a:schemeClr val="bg1"/>
                </a:solidFill>
              </a:rPr>
              <a:t> way:</a:t>
            </a:r>
          </a:p>
        </p:txBody>
      </p:sp>
    </p:spTree>
    <p:extLst>
      <p:ext uri="{BB962C8B-B14F-4D97-AF65-F5344CB8AC3E}">
        <p14:creationId xmlns:p14="http://schemas.microsoft.com/office/powerpoint/2010/main" val="149566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3A3-FE92-080C-4AF1-1F6F2F2E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0" y="178817"/>
            <a:ext cx="10058400" cy="702303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E379-AE20-B64B-7A1E-912887F2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881120"/>
            <a:ext cx="10698480" cy="4629574"/>
          </a:xfrm>
        </p:spPr>
        <p:txBody>
          <a:bodyPr/>
          <a:lstStyle/>
          <a:p>
            <a:pPr marL="379800" indent="-342900"/>
            <a:r>
              <a:rPr lang="en-US" dirty="0"/>
              <a:t>Create pretty version of </a:t>
            </a:r>
            <a:r>
              <a:rPr lang="en-US" dirty="0" err="1"/>
              <a:t>children_count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8A7F9-29A9-B36D-9BC0-28AC758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8" y="1499116"/>
            <a:ext cx="2244208" cy="315768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84D8-B440-FD08-3087-940DE366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" y="2049734"/>
            <a:ext cx="1825192" cy="26008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89A7A-81E2-5CF8-F2B3-3E0726E9369C}"/>
              </a:ext>
            </a:extLst>
          </p:cNvPr>
          <p:cNvCxnSpPr>
            <a:cxnSpLocks/>
          </p:cNvCxnSpPr>
          <p:nvPr/>
        </p:nvCxnSpPr>
        <p:spPr>
          <a:xfrm>
            <a:off x="2889829" y="1671425"/>
            <a:ext cx="3602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CEDC3-AA0D-0683-43BE-5B947063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88" y="1332280"/>
            <a:ext cx="8706000" cy="566414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FEDC7-2986-C6E0-AD49-1C785E3E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87" y="2049734"/>
            <a:ext cx="3687385" cy="38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056B-A2E7-BFF5-A371-F019E79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6"/>
            <a:ext cx="10353762" cy="947956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718C3-474B-A9E4-AE9A-D45E9CDB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83" y="1057069"/>
            <a:ext cx="8822614" cy="684421"/>
          </a:xfr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AF2AA-240B-B648-0DB2-A2A0E15E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3" y="2030292"/>
            <a:ext cx="48387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F01-3C5E-5AE1-143E-56E81C13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0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r>
              <a:rPr lang="en-US" dirty="0"/>
              <a:t> cont’d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3857E-BC59-6075-098B-B5DB9AF5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45" y="995657"/>
            <a:ext cx="2047875" cy="414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9751B-FB69-2AD0-15F8-0B67989DD829}"/>
              </a:ext>
            </a:extLst>
          </p:cNvPr>
          <p:cNvSpPr txBox="1"/>
          <p:nvPr/>
        </p:nvSpPr>
        <p:spPr>
          <a:xfrm>
            <a:off x="496591" y="2782669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table in the viewer by going to “Export”: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F3F0B-5D62-7C06-40B0-FA150657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1" y="3568726"/>
            <a:ext cx="4162425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87D2-8DCA-8248-C5B2-6E949A61B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15" y="972174"/>
            <a:ext cx="7183120" cy="134305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62177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D676-21A5-DD11-44C7-F52B4D2A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#2: Summary statistics and </a:t>
            </a:r>
            <a:r>
              <a:rPr lang="en-US" dirty="0" err="1">
                <a:solidFill>
                  <a:srgbClr val="92D050"/>
                </a:solidFill>
              </a:rPr>
              <a:t>kable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C6C-C13C-ECD9-862B-2F160870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frequency table as a </a:t>
            </a:r>
            <a:r>
              <a:rPr lang="en-US" dirty="0" err="1"/>
              <a:t>data.frame</a:t>
            </a:r>
            <a:r>
              <a:rPr lang="en-US" dirty="0"/>
              <a:t> of how many respondents have each type of pet (pet). Include percentage.</a:t>
            </a:r>
          </a:p>
          <a:p>
            <a:pPr marL="494100" indent="-457200">
              <a:buAutoNum type="arabicParenBoth"/>
            </a:pPr>
            <a:r>
              <a:rPr lang="en-US" dirty="0"/>
              <a:t>Create a table as a </a:t>
            </a:r>
            <a:r>
              <a:rPr lang="en-US" dirty="0" err="1"/>
              <a:t>data.frame</a:t>
            </a:r>
            <a:r>
              <a:rPr lang="en-US" dirty="0"/>
              <a:t> showing the maximum square footage of the respondents’ homes (</a:t>
            </a:r>
            <a:r>
              <a:rPr lang="en-US" dirty="0" err="1"/>
              <a:t>sqft</a:t>
            </a:r>
            <a:r>
              <a:rPr lang="en-US" dirty="0"/>
              <a:t>) within groups of whether the respondents have children (</a:t>
            </a:r>
            <a:r>
              <a:rPr lang="en-US" dirty="0" err="1"/>
              <a:t>has_kids</a:t>
            </a:r>
            <a:r>
              <a:rPr lang="en-US" dirty="0"/>
              <a:t>). Use the function max().</a:t>
            </a:r>
          </a:p>
          <a:p>
            <a:pPr marL="494100" indent="-457200">
              <a:buAutoNum type="arabicParenBoth"/>
            </a:pPr>
            <a:r>
              <a:rPr lang="en-US" dirty="0"/>
              <a:t>Use </a:t>
            </a:r>
            <a:r>
              <a:rPr lang="en-US" dirty="0" err="1"/>
              <a:t>kable</a:t>
            </a:r>
            <a:r>
              <a:rPr lang="en-US" dirty="0"/>
              <a:t> to create a presentation-ready table of either of these </a:t>
            </a:r>
            <a:r>
              <a:rPr lang="en-US" dirty="0" err="1"/>
              <a:t>data.frames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1AD-43A9-52B5-CB18-64FA715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Exercise #2: Possible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164AD-99F3-C330-AC2A-51A7993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3" y="2865119"/>
            <a:ext cx="4327459" cy="3309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61002-6EC2-8E89-368A-F3DB016A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5" y="1813216"/>
            <a:ext cx="5761673" cy="8187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63546-D62F-33B5-A9FE-E1550FBE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87" y="3562276"/>
            <a:ext cx="4405244" cy="240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11F60-97DF-7C01-3F96-78B42A0D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19" y="1813216"/>
            <a:ext cx="6204581" cy="142409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277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0BFA-5214-DAAA-AB3D-735231A4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29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F8387-7BB4-3FAF-2B09-ADC942FE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67" y="1796014"/>
            <a:ext cx="4073176" cy="3932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18406-EC04-FD89-C944-DBD2F498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50" y="1796014"/>
            <a:ext cx="3743325" cy="372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A7D6F-69A6-94C4-A443-CA7A2125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82" y="1796014"/>
            <a:ext cx="3533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1D41-B934-3DBA-41D0-ADF6CCFF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Where can I find this PowerPoint presentation? Do I need to have R downloaded?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D832-31B6-0D93-DA3C-651528B2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doing the exercises in this workshop, it would be helpful to have this presentation downloaded on your computer.</a:t>
            </a:r>
          </a:p>
          <a:p>
            <a:r>
              <a:rPr lang="en-US" dirty="0"/>
              <a:t>Look for the link in Kevin’s email: </a:t>
            </a:r>
            <a:r>
              <a:rPr lang="en-US" dirty="0">
                <a:solidFill>
                  <a:srgbClr val="FFC000"/>
                </a:solidFill>
              </a:rPr>
              <a:t>https://github.com/CharlotteLoobyRTI/IFDTC_Materials/blob/main/IFDTC_presentation_RTech.pptx</a:t>
            </a:r>
          </a:p>
          <a:p>
            <a:r>
              <a:rPr lang="en-US" dirty="0"/>
              <a:t>Click “View raw” to download.</a:t>
            </a:r>
          </a:p>
          <a:p>
            <a:r>
              <a:rPr lang="en-US" dirty="0"/>
              <a:t>It’s recommended to have R or RStudio downloaded for this workshop, but it’s not necessary.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CB7B-6B9C-01B8-AC5B-85E6074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5" y="34214"/>
            <a:ext cx="10353762" cy="655782"/>
          </a:xfrm>
        </p:spPr>
        <p:txBody>
          <a:bodyPr>
            <a:normAutofit/>
          </a:bodyPr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0435-9407-AB00-6474-6FC542B6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8" y="760584"/>
            <a:ext cx="10353762" cy="4913746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8C8A-F759-ADCD-ABB5-6928208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7" y="1363832"/>
            <a:ext cx="3616077" cy="483756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18AD-F4EE-96AC-59F7-F1EC63A0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7" y="2160472"/>
            <a:ext cx="4411228" cy="4482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C3D35-F723-809B-B0ED-0F91524A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90" y="871522"/>
            <a:ext cx="4147127" cy="128301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2C689-1174-3AD9-B195-B74B8C4B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24" y="2225127"/>
            <a:ext cx="4325261" cy="4412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D626CF-28AD-9C30-F146-CC9F5631D057}"/>
              </a:ext>
            </a:extLst>
          </p:cNvPr>
          <p:cNvCxnSpPr/>
          <p:nvPr/>
        </p:nvCxnSpPr>
        <p:spPr>
          <a:xfrm>
            <a:off x="5119975" y="1513030"/>
            <a:ext cx="9513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0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31F-F153-07E4-D7E0-1BBCFFBC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10"/>
            <a:ext cx="10353762" cy="970450"/>
          </a:xfrm>
        </p:spPr>
        <p:txBody>
          <a:bodyPr/>
          <a:lstStyle/>
          <a:p>
            <a:r>
              <a:rPr lang="en-US" dirty="0"/>
              <a:t>Creating Graphs using ggplot2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E0C9-49F9-08BB-5D5F-B7885F89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43" y="828503"/>
            <a:ext cx="10353762" cy="472901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Box plot with groups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56335-B860-6072-75E8-EF4782C2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56" y="4483332"/>
            <a:ext cx="446722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11E32-8E3B-CB9C-2883-9A9984A05C52}"/>
              </a:ext>
            </a:extLst>
          </p:cNvPr>
          <p:cNvSpPr txBox="1"/>
          <p:nvPr/>
        </p:nvSpPr>
        <p:spPr>
          <a:xfrm>
            <a:off x="709656" y="3737860"/>
            <a:ext cx="397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off your graph in the viewer by going to “Export” (same as table):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8C156-01E4-DEEF-F2B7-D6B6D151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59" y="954340"/>
            <a:ext cx="4126257" cy="4988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6467E-64C7-270E-6C31-1A6D763E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" y="1868229"/>
            <a:ext cx="7284720" cy="11543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33155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D6DE-FA88-1DB9-B799-62BA18EA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Create graphs using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240-419A-EDB2-FF1F-B68BB0A0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Create a bar chart of how many respondents have each type of pet (pet).</a:t>
            </a:r>
          </a:p>
          <a:p>
            <a:pPr marL="494100" indent="-457200">
              <a:buAutoNum type="arabicParenBoth"/>
            </a:pPr>
            <a:r>
              <a:rPr lang="en-US" dirty="0"/>
              <a:t>Create a box plot that groups the square footage of the respondents’ homes (</a:t>
            </a:r>
            <a:r>
              <a:rPr lang="en-US" dirty="0" err="1"/>
              <a:t>sqft</a:t>
            </a:r>
            <a:r>
              <a:rPr lang="en-US" dirty="0"/>
              <a:t>) by whether they have children (</a:t>
            </a:r>
            <a:r>
              <a:rPr lang="en-US" dirty="0" err="1"/>
              <a:t>has_kids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2648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7128-3698-3A4A-654F-FE80048E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#3: Possible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B67FF-E2B2-486E-37F3-96C01051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07" y="946166"/>
            <a:ext cx="5362893" cy="15232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DC8B5-3449-9D18-A230-89146820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6" y="2702559"/>
            <a:ext cx="3128293" cy="3886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4DFD8-E656-65E5-6F95-6DECDA21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946166"/>
            <a:ext cx="5466080" cy="7110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4C151-CE2B-9B2F-801D-4C3B6151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41" y="1851094"/>
            <a:ext cx="3800157" cy="47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1643-434F-8768-9C37-E3FBC46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" y="52031"/>
            <a:ext cx="10353762" cy="964901"/>
          </a:xfrm>
        </p:spPr>
        <p:txBody>
          <a:bodyPr/>
          <a:lstStyle/>
          <a:p>
            <a:r>
              <a:rPr lang="en-US" dirty="0"/>
              <a:t>De-identifying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2A73-4A23-FC11-5AEF-72AFF797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3" y="876876"/>
            <a:ext cx="10353762" cy="5155591"/>
          </a:xfrm>
        </p:spPr>
        <p:txBody>
          <a:bodyPr>
            <a:noAutofit/>
          </a:bodyPr>
          <a:lstStyle/>
          <a:p>
            <a:pPr marL="379800" indent="-342900"/>
            <a:r>
              <a:rPr lang="en-US" sz="2400" dirty="0"/>
              <a:t>Remove any personal identifiable information (PII) using </a:t>
            </a:r>
            <a:r>
              <a:rPr lang="en-US" sz="2400" dirty="0">
                <a:solidFill>
                  <a:srgbClr val="FFC000"/>
                </a:solidFill>
              </a:rPr>
              <a:t>base R</a:t>
            </a:r>
            <a:r>
              <a:rPr lang="en-US" sz="2400" dirty="0"/>
              <a:t>: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/>
              <a:t>Check that the variables left are not PII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pPr marL="379800" indent="-342900"/>
            <a:r>
              <a:rPr lang="en-US" sz="2400" dirty="0" err="1"/>
              <a:t>Tidyverse</a:t>
            </a:r>
            <a:r>
              <a:rPr lang="en-US" sz="2400" dirty="0"/>
              <a:t> way!</a:t>
            </a:r>
          </a:p>
          <a:p>
            <a:pPr marL="379800" indent="-342900"/>
            <a:endParaRPr lang="en-US" sz="2400" dirty="0"/>
          </a:p>
          <a:p>
            <a:pPr marL="379800" indent="-342900"/>
            <a:endParaRPr lang="en-US" sz="2400" dirty="0"/>
          </a:p>
          <a:p>
            <a:pPr marL="379800" indent="-342900"/>
            <a:r>
              <a:rPr lang="en-US" sz="2400" dirty="0"/>
              <a:t>Save it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94552-48C7-DD43-4BA8-D8787D3C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5" y="1399494"/>
            <a:ext cx="11193942" cy="1139825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E2A6-1B9B-CE6E-D303-E13C1DFF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25" y="3169516"/>
            <a:ext cx="11050154" cy="71036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33CAC-F4F3-64A1-B075-908516CC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5" y="4415139"/>
            <a:ext cx="6360967" cy="83790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36FB-2062-7E11-7D90-D191965B0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5" y="5745898"/>
            <a:ext cx="6134725" cy="33260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2249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A573-C544-C726-267E-232CDE1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#4: De-identify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BBB9-4E37-D66C-79FE-0351D3C0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arenBoth"/>
            </a:pPr>
            <a:r>
              <a:rPr lang="en-US" dirty="0"/>
              <a:t>De-identify the dataset by removing variables containing PII and check variable names after.</a:t>
            </a:r>
          </a:p>
          <a:p>
            <a:pPr marL="494100" indent="-457200">
              <a:buAutoNum type="arabicParenBoth"/>
            </a:pPr>
            <a:r>
              <a:rPr lang="en-US" dirty="0"/>
              <a:t>Be sure to create an ID variable to link the PII back later if needed.</a:t>
            </a:r>
          </a:p>
        </p:txBody>
      </p:sp>
    </p:spTree>
    <p:extLst>
      <p:ext uri="{BB962C8B-B14F-4D97-AF65-F5344CB8AC3E}">
        <p14:creationId xmlns:p14="http://schemas.microsoft.com/office/powerpoint/2010/main" val="2409939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76A1-AFA1-51E8-5503-B8C2A0F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55" y="96351"/>
            <a:ext cx="10353762" cy="97045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417E-7362-BEF6-F07A-66CEAA65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54" y="1066801"/>
            <a:ext cx="11830655" cy="5349409"/>
          </a:xfrm>
        </p:spPr>
        <p:txBody>
          <a:bodyPr>
            <a:normAutofit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https://www.tidyverse.org/packages/</a:t>
            </a:r>
            <a:endParaRPr lang="en-US" sz="2400" dirty="0">
              <a:solidFill>
                <a:srgbClr val="FFC000"/>
              </a:solidFill>
            </a:endParaRPr>
          </a:p>
          <a:p>
            <a:pPr lvl="1"/>
            <a:r>
              <a:rPr lang="en-US" sz="2400" dirty="0"/>
              <a:t>This includes information on the other packages that we’ve used within </a:t>
            </a:r>
            <a:r>
              <a:rPr lang="en-US" sz="2400" dirty="0" err="1"/>
              <a:t>tidyverse</a:t>
            </a:r>
            <a:r>
              <a:rPr lang="en-US" sz="2400" dirty="0"/>
              <a:t> (ggplot2, </a:t>
            </a:r>
            <a:r>
              <a:rPr lang="en-US" sz="2400" dirty="0" err="1"/>
              <a:t>stringr</a:t>
            </a:r>
            <a:r>
              <a:rPr lang="en-US" sz="2400" dirty="0"/>
              <a:t>, </a:t>
            </a:r>
            <a:r>
              <a:rPr lang="en-US" sz="2400" dirty="0" err="1"/>
              <a:t>readr</a:t>
            </a:r>
            <a:r>
              <a:rPr lang="en-US" sz="2400" dirty="0"/>
              <a:t>, and </a:t>
            </a:r>
            <a:r>
              <a:rPr lang="en-US" sz="2400" dirty="0" err="1"/>
              <a:t>dplyr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kableExtra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https://cran.r-project.org/web/packages/kableExtra/vignettes/awesome_table_in_html.html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Beautiful graphs for inspiration: </a:t>
            </a:r>
            <a:r>
              <a:rPr lang="en-US" sz="2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https://r-graph-gallery.com/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/>
              <a:t>All the R colors neatly displayed: </a:t>
            </a:r>
            <a:r>
              <a:rPr lang="en-US" sz="2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http://www.stat.columbia.edu/~tzheng/files/Rcolor.pdf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78DC84-4938-28C6-CBE4-18F51749934C}"/>
              </a:ext>
            </a:extLst>
          </p:cNvPr>
          <p:cNvSpPr txBox="1">
            <a:spLocks/>
          </p:cNvSpPr>
          <p:nvPr/>
        </p:nvSpPr>
        <p:spPr bwMode="auto">
          <a:xfrm>
            <a:off x="136555" y="5037921"/>
            <a:ext cx="10353762" cy="970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91440" rIns="182880" bIns="91440" numCol="1" anchor="ctr" anchorCtr="0" compatLnSpc="1">
            <a:prstTxWarp prst="textNoShape">
              <a:avLst/>
            </a:prstTxWarp>
            <a:noAutofit/>
          </a:bodyPr>
          <a:lstStyle>
            <a:lvl1pPr marL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>
                <a:solidFill>
                  <a:schemeClr val="bg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bg1"/>
                </a:solidFill>
                <a:latin typeface="Arial Narrow" pitchFamily="1" charset="0"/>
                <a:cs typeface="Arial" charset="0"/>
              </a:defRPr>
            </a:lvl9pPr>
          </a:lstStyle>
          <a:p>
            <a:pPr algn="ctr"/>
            <a:r>
              <a:rPr lang="en-US" kern="0" dirty="0"/>
              <a:t>Next step: </a:t>
            </a:r>
            <a:r>
              <a:rPr lang="en-US" i="1" kern="0" dirty="0" err="1"/>
              <a:t>Rmarkdown</a:t>
            </a:r>
            <a:r>
              <a:rPr lang="en-US" i="1" kern="0" dirty="0"/>
              <a:t>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5220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529"/>
          <a:stretch/>
        </p:blipFill>
        <p:spPr bwMode="auto">
          <a:xfrm>
            <a:off x="1524000" y="1"/>
            <a:ext cx="9144000" cy="651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8444" y="5482708"/>
            <a:ext cx="6979356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  <a:p>
            <a:pPr>
              <a:lnSpc>
                <a:spcPct val="70000"/>
              </a:lnSpc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Looby |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clooby@rti.org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5D2F1-EE4C-1642-A3DC-21C25E8C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IFD&amp;TC23</a:t>
            </a:r>
          </a:p>
        </p:txBody>
      </p:sp>
    </p:spTree>
    <p:extLst>
      <p:ext uri="{BB962C8B-B14F-4D97-AF65-F5344CB8AC3E}">
        <p14:creationId xmlns:p14="http://schemas.microsoft.com/office/powerpoint/2010/main" val="618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6A2A-9C92-420E-8727-CB9B510C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DAEF-7915-D15E-3D24-B1C1DED4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Importing CSVs</a:t>
            </a:r>
          </a:p>
          <a:p>
            <a:r>
              <a:rPr lang="en-US" dirty="0"/>
              <a:t>Formatting data</a:t>
            </a:r>
          </a:p>
          <a:p>
            <a:r>
              <a:rPr lang="en-US" dirty="0"/>
              <a:t>Creating summary statistics</a:t>
            </a:r>
          </a:p>
          <a:p>
            <a:r>
              <a:rPr lang="en-US" dirty="0"/>
              <a:t>Creating tables using </a:t>
            </a:r>
            <a:r>
              <a:rPr lang="en-US" dirty="0" err="1"/>
              <a:t>kable</a:t>
            </a:r>
            <a:endParaRPr lang="en-US" dirty="0"/>
          </a:p>
          <a:p>
            <a:r>
              <a:rPr lang="en-US" dirty="0"/>
              <a:t>Creating graphs using ggplot2</a:t>
            </a:r>
          </a:p>
          <a:p>
            <a:r>
              <a:rPr lang="en-US" dirty="0"/>
              <a:t>De-identifying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4C6-8214-B3FF-A989-1B745CA3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2B3D2-6950-0F0A-9C4E-B92E6989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732449"/>
            <a:ext cx="8479705" cy="42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20BA-7E23-A3DD-DCDD-16E1AF23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packages will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2CFB-863D-E588-2FB3-6B80CD653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(this contains the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and ggplot2 packages we’ll use)</a:t>
            </a:r>
          </a:p>
          <a:p>
            <a:r>
              <a:rPr lang="en-US" dirty="0" err="1"/>
              <a:t>campfin</a:t>
            </a:r>
            <a:endParaRPr lang="en-US" dirty="0"/>
          </a:p>
          <a:p>
            <a:r>
              <a:rPr lang="en-US" dirty="0" err="1"/>
              <a:t>kableExtra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them like this: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them for use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4472-6741-F0F5-F169-355C0A86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1" y="3225170"/>
            <a:ext cx="3967884" cy="407660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B70B-43E8-26A6-C303-B68CD4E3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1" y="4290120"/>
            <a:ext cx="2513734" cy="430157"/>
          </a:xfrm>
          <a:prstGeom prst="rect">
            <a:avLst/>
          </a:prstGeom>
          <a:ln w="952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0390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2BD-14F0-374E-541D-270196D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CSVs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E79E-D453-A117-9F35-A588AC9F4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800" indent="-342900"/>
            <a:r>
              <a:rPr lang="en-US" dirty="0"/>
              <a:t>Use the </a:t>
            </a:r>
            <a:r>
              <a:rPr lang="en-US" dirty="0" err="1"/>
              <a:t>read_csv</a:t>
            </a:r>
            <a:r>
              <a:rPr lang="en-US" dirty="0"/>
              <a:t> function from the </a:t>
            </a:r>
            <a:r>
              <a:rPr lang="en-US" dirty="0" err="1"/>
              <a:t>readr</a:t>
            </a:r>
            <a:r>
              <a:rPr lang="en-US" dirty="0"/>
              <a:t> package (in </a:t>
            </a:r>
            <a:r>
              <a:rPr lang="en-US" dirty="0" err="1"/>
              <a:t>tidyverse</a:t>
            </a:r>
            <a:r>
              <a:rPr lang="en-US" dirty="0"/>
              <a:t>).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79800" indent="-342900"/>
            <a:r>
              <a:rPr lang="en-US" dirty="0"/>
              <a:t>The console will display information about the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2CA27-1366-2B40-198A-15DB5F8C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8" y="1779424"/>
            <a:ext cx="4567054" cy="3431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97781-295B-F3A9-45BB-586F2BAB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08" y="2905346"/>
            <a:ext cx="9274159" cy="22602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7340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B2C2-470B-CB23-C055-744A8F8D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0: Install packages and import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55A5-5FD5-461B-24C7-556BE619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99624"/>
            <a:ext cx="11545455" cy="405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Install needed packages (if you haven’t already): 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campfin</a:t>
            </a:r>
            <a:r>
              <a:rPr lang="en-US" dirty="0"/>
              <a:t>, </a:t>
            </a:r>
            <a:r>
              <a:rPr lang="en-US" dirty="0" err="1"/>
              <a:t>kableExtra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 Import CSV of dataset we’ll use for exercises and name the data frame “dataset”.</a:t>
            </a:r>
          </a:p>
          <a:p>
            <a:pPr lvl="1"/>
            <a:r>
              <a:rPr lang="en-US" dirty="0"/>
              <a:t>This link is in Kevin’s email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https://raw.githubusercontent.com/CharlotteLoobyRTI/IFDTC_Materials/main/PII_toydata2.csv</a:t>
            </a:r>
          </a:p>
        </p:txBody>
      </p:sp>
    </p:spTree>
    <p:extLst>
      <p:ext uri="{BB962C8B-B14F-4D97-AF65-F5344CB8AC3E}">
        <p14:creationId xmlns:p14="http://schemas.microsoft.com/office/powerpoint/2010/main" val="362461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D55C-E164-E205-4378-37A4B7B4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Exercise 0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F5F28-E3D0-4352-1E46-1772197D6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82" y="2203073"/>
            <a:ext cx="11790362" cy="2624257"/>
          </a:xfrm>
        </p:spPr>
      </p:pic>
    </p:spTree>
    <p:extLst>
      <p:ext uri="{BB962C8B-B14F-4D97-AF65-F5344CB8AC3E}">
        <p14:creationId xmlns:p14="http://schemas.microsoft.com/office/powerpoint/2010/main" val="348731021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E5547ACB-DD39-4C16-8E59-91E9F35178A3}"/>
    </a:ext>
  </a:extLst>
</a:theme>
</file>

<file path=ppt/theme/theme2.xml><?xml version="1.0" encoding="utf-8"?>
<a:theme xmlns:a="http://schemas.openxmlformats.org/drawingml/2006/main" name="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  -  Read-Only" id="{EDB5C54B-1B9F-4E93-A535-E983F95300AF}" vid="{7E55014C-E2AE-4704-AE53-D7559E815F80}"/>
    </a:ext>
  </a:extLst>
</a:theme>
</file>

<file path=ppt/theme/theme3.xml><?xml version="1.0" encoding="utf-8"?>
<a:theme xmlns:a="http://schemas.openxmlformats.org/drawingml/2006/main" name="1_RTI Corporate Blu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E19EFCA9-4199-4B56-BAC8-3769724409EF}"/>
    </a:ext>
  </a:extLst>
</a:theme>
</file>

<file path=ppt/theme/theme4.xml><?xml version="1.0" encoding="utf-8"?>
<a:theme xmlns:a="http://schemas.openxmlformats.org/drawingml/2006/main" name="1_RTI Corporate (White)">
  <a:themeElements>
    <a:clrScheme name="RTI New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E4E96"/>
      </a:accent1>
      <a:accent2>
        <a:srgbClr val="00A3E0"/>
      </a:accent2>
      <a:accent3>
        <a:srgbClr val="68478D"/>
      </a:accent3>
      <a:accent4>
        <a:srgbClr val="83BD00"/>
      </a:accent4>
      <a:accent5>
        <a:srgbClr val="FFC845"/>
      </a:accent5>
      <a:accent6>
        <a:srgbClr val="FF595D"/>
      </a:accent6>
      <a:hlink>
        <a:srgbClr val="0045C7"/>
      </a:hlink>
      <a:folHlink>
        <a:srgbClr val="5D6E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TI_PPT_standard2" id="{1445B730-3BDE-4FD4-ABE8-995CB0CDEB64}" vid="{52352711-7BAB-4360-8FDA-E6EB11D6BE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RTI_PPT_standard</Template>
  <TotalTime>2324</TotalTime>
  <Words>1325</Words>
  <Application>Microsoft Office PowerPoint</Application>
  <PresentationFormat>Widescreen</PresentationFormat>
  <Paragraphs>184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 Narrow</vt:lpstr>
      <vt:lpstr>Calibri</vt:lpstr>
      <vt:lpstr>Courier New</vt:lpstr>
      <vt:lpstr>System Font Regular</vt:lpstr>
      <vt:lpstr>Wingdings</vt:lpstr>
      <vt:lpstr>RTI Corporate (White)</vt:lpstr>
      <vt:lpstr>RTI Corporate Blue)</vt:lpstr>
      <vt:lpstr>1_RTI Corporate Blue)</vt:lpstr>
      <vt:lpstr>1_RTI Corporate (White)</vt:lpstr>
      <vt:lpstr>R 102: Practical Applications of R</vt:lpstr>
      <vt:lpstr>PowerPoint Presentation</vt:lpstr>
      <vt:lpstr>Where can I find this PowerPoint presentation? Do I need to have R downloaded?</vt:lpstr>
      <vt:lpstr>Topics</vt:lpstr>
      <vt:lpstr>Tidyverse</vt:lpstr>
      <vt:lpstr>What packages will I need?</vt:lpstr>
      <vt:lpstr>Importing CSVs</vt:lpstr>
      <vt:lpstr>Exercise 0: Install packages and import CSV</vt:lpstr>
      <vt:lpstr>Exercise 0 results</vt:lpstr>
      <vt:lpstr>Check out your data</vt:lpstr>
      <vt:lpstr>Formatting Data - Dates</vt:lpstr>
      <vt:lpstr>Formatting Data – Dates cont’d</vt:lpstr>
      <vt:lpstr>Formatting Data – Dates cont’d</vt:lpstr>
      <vt:lpstr>Formatting Data - Addresses</vt:lpstr>
      <vt:lpstr>Formatting Data – Addresses Cont’d</vt:lpstr>
      <vt:lpstr>Formatting Data – Addresses Cont’d</vt:lpstr>
      <vt:lpstr>Formatting Data – Addresses Cont’d</vt:lpstr>
      <vt:lpstr>Yeah, but how would I do these things the tidyverse way?</vt:lpstr>
      <vt:lpstr>Coding the tidyverse way – formatting data using pipes</vt:lpstr>
      <vt:lpstr>Exercise #1: Formatting Data</vt:lpstr>
      <vt:lpstr>Creating Summary Statistics – Frequency Table</vt:lpstr>
      <vt:lpstr>Creating Summary Statistics – Frequency Table cont’d</vt:lpstr>
      <vt:lpstr>Creating Summary Statistics – Other summary data</vt:lpstr>
      <vt:lpstr>Creating Tables using kable</vt:lpstr>
      <vt:lpstr>Creating Tables using kable cont’d</vt:lpstr>
      <vt:lpstr>Creating Tables using kable cont’d</vt:lpstr>
      <vt:lpstr>Exercise #2: Summary statistics and kable</vt:lpstr>
      <vt:lpstr>Exercise #2: Possible Solutions</vt:lpstr>
      <vt:lpstr>Creating Graphs using ggplot2</vt:lpstr>
      <vt:lpstr>Creating Graphs using ggplot2 cont’d</vt:lpstr>
      <vt:lpstr>Creating Graphs using ggplot2 cont’d</vt:lpstr>
      <vt:lpstr>Exercise #3: Create graphs using ggplot2</vt:lpstr>
      <vt:lpstr>Exercise #3: Possible Solutions</vt:lpstr>
      <vt:lpstr>De-identifying Data</vt:lpstr>
      <vt:lpstr>Exercise #4: De-identify data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Looby</dc:creator>
  <cp:lastModifiedBy>Charlotte Looby</cp:lastModifiedBy>
  <cp:revision>8</cp:revision>
  <dcterms:created xsi:type="dcterms:W3CDTF">2023-06-13T21:27:29Z</dcterms:created>
  <dcterms:modified xsi:type="dcterms:W3CDTF">2023-06-27T14:37:31Z</dcterms:modified>
</cp:coreProperties>
</file>